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48" r:id="rId2"/>
    <p:sldId id="750" r:id="rId3"/>
    <p:sldId id="825" r:id="rId4"/>
    <p:sldId id="845" r:id="rId5"/>
    <p:sldId id="869" r:id="rId6"/>
    <p:sldId id="870" r:id="rId7"/>
    <p:sldId id="871" r:id="rId8"/>
    <p:sldId id="873" r:id="rId9"/>
    <p:sldId id="874" r:id="rId10"/>
    <p:sldId id="875" r:id="rId11"/>
    <p:sldId id="876" r:id="rId12"/>
    <p:sldId id="877" r:id="rId13"/>
    <p:sldId id="872" r:id="rId14"/>
    <p:sldId id="759" r:id="rId15"/>
  </p:sldIdLst>
  <p:sldSz cx="19799300" cy="11160125"/>
  <p:notesSz cx="6858000" cy="9144000"/>
  <p:embeddedFontLst>
    <p:embeddedFont>
      <p:font typeface="Tinkoff Sans" panose="02000506050000020004" pitchFamily="2" charset="0"/>
      <p:regular r:id="rId18"/>
      <p:bold r:id="rId19"/>
    </p:embeddedFont>
    <p:embeddedFont>
      <p:font typeface="TINKOFFSANS-MEDIUM" panose="02000806050000020004" pitchFamily="2" charset="0"/>
      <p:regular r:id="rId20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2C"/>
    <a:srgbClr val="F6F6F6"/>
    <a:srgbClr val="9CC2FC"/>
    <a:srgbClr val="E5ECFF"/>
    <a:srgbClr val="000000"/>
    <a:srgbClr val="458BF9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/>
    <p:restoredTop sz="82490"/>
  </p:normalViewPr>
  <p:slideViewPr>
    <p:cSldViewPr snapToGrid="0" snapToObjects="1" showGuides="1">
      <p:cViewPr varScale="1">
        <p:scale>
          <a:sx n="65" d="100"/>
          <a:sy n="65" d="100"/>
        </p:scale>
        <p:origin x="1128" y="232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08.03.2024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9591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088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66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93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837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354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695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это надо будет</a:t>
            </a:r>
          </a:p>
        </p:txBody>
      </p:sp>
    </p:spTree>
    <p:extLst>
      <p:ext uri="{BB962C8B-B14F-4D97-AF65-F5344CB8AC3E}">
        <p14:creationId xmlns:p14="http://schemas.microsoft.com/office/powerpoint/2010/main" val="1493694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13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99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98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64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802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это надо будет</a:t>
            </a:r>
          </a:p>
        </p:txBody>
      </p:sp>
    </p:spTree>
    <p:extLst>
      <p:ext uri="{BB962C8B-B14F-4D97-AF65-F5344CB8AC3E}">
        <p14:creationId xmlns:p14="http://schemas.microsoft.com/office/powerpoint/2010/main" val="18220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775BBF-30B7-BE89-A44F-7AA603622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471" y="319634"/>
            <a:ext cx="3543815" cy="2786172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6F5FA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1930D3-CF6A-38AA-3B36-0CE8917A5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17" r:id="rId2"/>
    <p:sldLayoutId id="2147483766" r:id="rId3"/>
    <p:sldLayoutId id="2147483752" r:id="rId4"/>
    <p:sldLayoutId id="2147483768" r:id="rId5"/>
    <p:sldLayoutId id="2147483758" r:id="rId6"/>
    <p:sldLayoutId id="2147483764" r:id="rId7"/>
    <p:sldLayoutId id="2147483753" r:id="rId8"/>
    <p:sldLayoutId id="2147483751" r:id="rId9"/>
    <p:sldLayoutId id="2147483742" r:id="rId10"/>
    <p:sldLayoutId id="2147483658" r:id="rId11"/>
    <p:sldLayoutId id="2147483659" r:id="rId12"/>
    <p:sldLayoutId id="2147483709" r:id="rId13"/>
    <p:sldLayoutId id="2147483741" r:id="rId14"/>
    <p:sldLayoutId id="2147483745" r:id="rId15"/>
    <p:sldLayoutId id="2147483744" r:id="rId16"/>
    <p:sldLayoutId id="2147483767" r:id="rId17"/>
    <p:sldLayoutId id="2147483754" r:id="rId18"/>
    <p:sldLayoutId id="2147483757" r:id="rId19"/>
    <p:sldLayoutId id="2147483750" r:id="rId20"/>
    <p:sldLayoutId id="2147483712" r:id="rId21"/>
    <p:sldLayoutId id="2147483761" r:id="rId22"/>
    <p:sldLayoutId id="2147483762" r:id="rId23"/>
    <p:sldLayoutId id="2147483763" r:id="rId24"/>
    <p:sldLayoutId id="2147483760" r:id="rId25"/>
    <p:sldLayoutId id="2147483756" r:id="rId26"/>
    <p:sldLayoutId id="2147483695" r:id="rId27"/>
    <p:sldLayoutId id="2147483706" r:id="rId28"/>
    <p:sldLayoutId id="2147483711" r:id="rId29"/>
    <p:sldLayoutId id="2147483713" r:id="rId30"/>
    <p:sldLayoutId id="2147483716" r:id="rId31"/>
    <p:sldLayoutId id="2147483714" r:id="rId32"/>
    <p:sldLayoutId id="2147483718" r:id="rId33"/>
    <p:sldLayoutId id="2147483743" r:id="rId34"/>
    <p:sldLayoutId id="2147483755" r:id="rId35"/>
    <p:sldLayoutId id="2147483749" r:id="rId36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43192" y="9990845"/>
            <a:ext cx="3092077" cy="389048"/>
          </a:xfrm>
        </p:spPr>
        <p:txBody>
          <a:bodyPr/>
          <a:lstStyle/>
          <a:p>
            <a:r>
              <a:rPr lang="ru-RU" sz="2066" spc="31" dirty="0">
                <a:latin typeface="TINKOFFSANS-MEDIUM" panose="02000506050000020004" pitchFamily="2" charset="0"/>
              </a:rPr>
              <a:t>1</a:t>
            </a:r>
            <a:r>
              <a:rPr lang="en-US" sz="2066" spc="31" dirty="0">
                <a:latin typeface="TINKOFFSANS-MEDIUM" panose="02000506050000020004" pitchFamily="2" charset="0"/>
              </a:rPr>
              <a:t>1</a:t>
            </a:r>
            <a:r>
              <a:rPr lang="ru-RU" sz="2066" spc="31" dirty="0">
                <a:latin typeface="TINKOFFSANS-MEDIUM" panose="02000506050000020004" pitchFamily="2" charset="0"/>
              </a:rPr>
              <a:t>.0</a:t>
            </a:r>
            <a:r>
              <a:rPr lang="en-US" sz="2066" spc="31" dirty="0">
                <a:latin typeface="TINKOFFSANS-MEDIUM" panose="02000506050000020004" pitchFamily="2" charset="0"/>
              </a:rPr>
              <a:t>3</a:t>
            </a:r>
            <a:r>
              <a:rPr lang="ru-RU" sz="2066" spc="31" dirty="0">
                <a:latin typeface="TINKOFFSANS-MEDIUM" panose="02000506050000020004" pitchFamily="2" charset="0"/>
              </a:rPr>
              <a:t>.2023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286" y="10010375"/>
            <a:ext cx="2958178" cy="389048"/>
          </a:xfrm>
        </p:spPr>
        <p:txBody>
          <a:bodyPr lIns="0" tIns="0" rIns="0" bIns="0" anchor="t" anchorCtr="0">
            <a:noAutofit/>
          </a:bodyPr>
          <a:lstStyle/>
          <a:p>
            <a:pPr>
              <a:lnSpc>
                <a:spcPts val="2559"/>
              </a:lnSpc>
            </a:pPr>
            <a:r>
              <a:rPr lang="ru-RU" sz="2066" spc="50" dirty="0">
                <a:latin typeface="TINKOFFSANS-MEDIUM" panose="02000506050000020004" pitchFamily="2" charset="0"/>
              </a:rPr>
              <a:t>Габриелян Михаил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1424948" y="4642973"/>
            <a:ext cx="16949403" cy="11195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en-US" sz="6000" b="1" dirty="0">
                <a:latin typeface="Tinkoff Sans" panose="02000506050000020004" pitchFamily="2" charset="0"/>
              </a:rPr>
              <a:t>Spring Data JPA </a:t>
            </a:r>
            <a:r>
              <a:rPr lang="ru-RU" sz="6000" b="1" dirty="0">
                <a:latin typeface="Tinkoff Sans" panose="02000506050000020004" pitchFamily="2" charset="0"/>
              </a:rPr>
              <a:t>и </a:t>
            </a:r>
            <a:r>
              <a:rPr lang="ru-RU" sz="6000" b="1" strike="sngStrike" dirty="0">
                <a:latin typeface="Tinkoff Sans" panose="02000506050000020004" pitchFamily="2" charset="0"/>
              </a:rPr>
              <a:t>много</a:t>
            </a:r>
            <a:r>
              <a:rPr lang="ru-RU" sz="6000" b="1" dirty="0">
                <a:latin typeface="Tinkoff Sans" panose="02000506050000020004" pitchFamily="2" charset="0"/>
              </a:rPr>
              <a:t> никакой магии</a:t>
            </a:r>
          </a:p>
        </p:txBody>
      </p:sp>
    </p:spTree>
    <p:extLst>
      <p:ext uri="{BB962C8B-B14F-4D97-AF65-F5344CB8AC3E}">
        <p14:creationId xmlns:p14="http://schemas.microsoft.com/office/powerpoint/2010/main" val="38240733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241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Вам все на лекции рассказали! </a:t>
            </a:r>
            <a:b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Демо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pic>
        <p:nvPicPr>
          <p:cNvPr id="3074" name="Picture 2" descr="жпа , Мем мужик - Рисовач .Ру">
            <a:extLst>
              <a:ext uri="{FF2B5EF4-FFF2-40B4-BE49-F238E27FC236}">
                <a16:creationId xmlns:a16="http://schemas.microsoft.com/office/drawing/2014/main" id="{15D0320C-CEF1-B34B-9B78-EE4960E71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"/>
          <a:stretch/>
        </p:blipFill>
        <p:spPr bwMode="auto">
          <a:xfrm>
            <a:off x="4583167" y="3483568"/>
            <a:ext cx="8265730" cy="67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Упс!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Lazy initialization! 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Упс!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N + 1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</a:t>
            </a:fld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100841-4AE6-1D27-BD11-B902A99A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7" y="2771383"/>
            <a:ext cx="13621170" cy="21154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0B472B-51A8-8E17-57CF-4B834E3E0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19" y="5173661"/>
            <a:ext cx="13221306" cy="21154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17BD83-224E-9C8F-CE16-20D7B103E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86" y="8388742"/>
            <a:ext cx="11902231" cy="19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8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12</a:t>
            </a:fld>
            <a:endParaRPr lang="ru-RU" sz="1600" dirty="0"/>
          </a:p>
        </p:txBody>
      </p:sp>
      <p:pic>
        <p:nvPicPr>
          <p:cNvPr id="6146" name="Picture 2" descr="Optimistic vs Pessimistic Concurrency: What Every Developer Should Know |  .cult by Honeypot">
            <a:extLst>
              <a:ext uri="{FF2B5EF4-FFF2-40B4-BE49-F238E27FC236}">
                <a16:creationId xmlns:a16="http://schemas.microsoft.com/office/drawing/2014/main" id="{51F5EE58-293C-C27B-D1E7-83338511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898135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9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 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Двусторонние связи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13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B1798C99-D926-70EC-7CCC-709CBE370BBF}"/>
              </a:ext>
            </a:extLst>
          </p:cNvPr>
          <p:cNvSpPr txBox="1">
            <a:spLocks/>
          </p:cNvSpPr>
          <p:nvPr/>
        </p:nvSpPr>
        <p:spPr>
          <a:xfrm>
            <a:off x="790665" y="2406636"/>
            <a:ext cx="14887602" cy="6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en" sz="2800" dirty="0"/>
              <a:t>https://</a:t>
            </a:r>
            <a:r>
              <a:rPr lang="en" sz="2800" dirty="0" err="1"/>
              <a:t>sysout.ru</a:t>
            </a:r>
            <a:r>
              <a:rPr lang="en" sz="2800" dirty="0"/>
              <a:t>/</a:t>
            </a:r>
            <a:r>
              <a:rPr lang="en" sz="2800" dirty="0" err="1"/>
              <a:t>sinhronizatsiya</a:t>
            </a:r>
            <a:r>
              <a:rPr lang="en" sz="2800" dirty="0"/>
              <a:t>-</a:t>
            </a:r>
            <a:r>
              <a:rPr lang="en" sz="2800" dirty="0" err="1"/>
              <a:t>dvunapravlennyh</a:t>
            </a:r>
            <a:r>
              <a:rPr lang="en" sz="2800" dirty="0"/>
              <a:t>-bidirectional-</a:t>
            </a:r>
            <a:r>
              <a:rPr lang="en" sz="2800" dirty="0" err="1"/>
              <a:t>otnoshenij</a:t>
            </a:r>
            <a:r>
              <a:rPr lang="en" sz="2800" dirty="0"/>
              <a:t>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052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Вы такие одни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886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12497" y="937435"/>
            <a:ext cx="744560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Планы на сегодня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915615" y="3510076"/>
            <a:ext cx="14887602" cy="6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Совершить магию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Вспомнить лекцию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Понять, что магии никакой нет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pic>
        <p:nvPicPr>
          <p:cNvPr id="1028" name="Picture 4" descr="Explaining the Alt-Right 'Deity' of Their 'Meme Magic' | Southern Poverty  Law Center">
            <a:extLst>
              <a:ext uri="{FF2B5EF4-FFF2-40B4-BE49-F238E27FC236}">
                <a16:creationId xmlns:a16="http://schemas.microsoft.com/office/drawing/2014/main" id="{16D590C7-E74B-9007-8AA5-92437717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618" y="1794126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1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en-US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Spring Data JPA  </a:t>
            </a:r>
            <a:endParaRPr lang="ru-RU" sz="8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3" name="object 19">
            <a:extLst>
              <a:ext uri="{FF2B5EF4-FFF2-40B4-BE49-F238E27FC236}">
                <a16:creationId xmlns:a16="http://schemas.microsoft.com/office/drawing/2014/main" id="{F31CD55A-BA44-8450-9076-3E486B889A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326" y="5048423"/>
            <a:ext cx="855669" cy="8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38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8" y="658985"/>
            <a:ext cx="1184814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JPA, Hibernate, ORM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22EA8FB1-F379-5F4E-0E2C-C61CF1F1279D}"/>
              </a:ext>
            </a:extLst>
          </p:cNvPr>
          <p:cNvSpPr txBox="1">
            <a:spLocks/>
          </p:cNvSpPr>
          <p:nvPr/>
        </p:nvSpPr>
        <p:spPr>
          <a:xfrm>
            <a:off x="790665" y="2406636"/>
            <a:ext cx="14887602" cy="6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ORM - Object-Relational Mapping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JPA - Java Persistence API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Hibernate – </a:t>
            </a:r>
            <a:r>
              <a:rPr lang="ru-RU" sz="2800" dirty="0"/>
              <a:t>имплементация </a:t>
            </a:r>
            <a:r>
              <a:rPr lang="en-US" sz="2800" dirty="0"/>
              <a:t>JPA, </a:t>
            </a:r>
            <a:r>
              <a:rPr lang="ru-RU" sz="2800" dirty="0"/>
              <a:t>задающая тренд развития</a:t>
            </a:r>
            <a:r>
              <a:rPr lang="en-US" sz="2800" dirty="0"/>
              <a:t> JPA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Spring Data – </a:t>
            </a:r>
            <a:r>
              <a:rPr lang="ru-RU" sz="2800" dirty="0"/>
              <a:t>модуль для работы с системами хранения данных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Spring Data JPA – </a:t>
            </a:r>
            <a:r>
              <a:rPr lang="ru-RU" sz="2800" dirty="0"/>
              <a:t>модуль </a:t>
            </a:r>
            <a:r>
              <a:rPr lang="en-US" sz="2800" dirty="0"/>
              <a:t>Spring Data, </a:t>
            </a:r>
            <a:r>
              <a:rPr lang="ru-RU" sz="2800" dirty="0"/>
              <a:t>облегчающий работу с </a:t>
            </a:r>
            <a:r>
              <a:rPr lang="en-US" sz="2800" dirty="0"/>
              <a:t>JPA (</a:t>
            </a:r>
            <a:r>
              <a:rPr lang="ru-RU" sz="2800" dirty="0"/>
              <a:t>поверх </a:t>
            </a:r>
            <a:r>
              <a:rPr lang="en-US" sz="2800" dirty="0"/>
              <a:t>Hibernate)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JPA != Hibernate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Hibernate != JPA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457200" lvl="1" indent="-457200" hangingPunct="1">
              <a:lnSpc>
                <a:spcPts val="4000"/>
              </a:lnSpc>
            </a:pP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1993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8" y="658985"/>
            <a:ext cx="11004538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Spring Data JPA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pic>
        <p:nvPicPr>
          <p:cNvPr id="2050" name="Picture 2" descr="скуби ду мем срывает маску - Создать мем - Meme-arsenal.com">
            <a:extLst>
              <a:ext uri="{FF2B5EF4-FFF2-40B4-BE49-F238E27FC236}">
                <a16:creationId xmlns:a16="http://schemas.microsoft.com/office/drawing/2014/main" id="{F92E43E9-9E79-921F-5E93-7D198BDA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488" y="5023775"/>
            <a:ext cx="2870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9205F-B083-ADEC-141B-B5D0E9EF2D17}"/>
              </a:ext>
            </a:extLst>
          </p:cNvPr>
          <p:cNvSpPr txBox="1"/>
          <p:nvPr/>
        </p:nvSpPr>
        <p:spPr>
          <a:xfrm>
            <a:off x="584487" y="2429677"/>
            <a:ext cx="14503113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sz="2800" dirty="0"/>
              <a:t>Spring Data — </a:t>
            </a:r>
            <a:r>
              <a:rPr lang="ru-RU" sz="2800" dirty="0"/>
              <a:t>удобный механизм для взаимодействия с сущностями базы данных, организации их в репозитории, извлечение данных, изменение, в каких то случаях для этого будет достаточно объявить интерфейс и метод в нем, без имплементации.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73153C-BD7B-958E-E6CE-810DCA1C0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19" y="4540131"/>
            <a:ext cx="12137647" cy="47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 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Отличия от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Hibernate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в использовании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B1798C99-D926-70EC-7CCC-709CBE370BBF}"/>
              </a:ext>
            </a:extLst>
          </p:cNvPr>
          <p:cNvSpPr txBox="1">
            <a:spLocks/>
          </p:cNvSpPr>
          <p:nvPr/>
        </p:nvSpPr>
        <p:spPr>
          <a:xfrm>
            <a:off x="790665" y="2406636"/>
            <a:ext cx="14887602" cy="6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457200" lvl="1" indent="-457200" hangingPunct="1">
              <a:lnSpc>
                <a:spcPts val="4000"/>
              </a:lnSpc>
            </a:pPr>
            <a:r>
              <a:rPr lang="en-US" sz="2800" dirty="0" err="1"/>
              <a:t>EntityManager</a:t>
            </a:r>
            <a:r>
              <a:rPr lang="en-US" sz="2800" dirty="0"/>
              <a:t> – </a:t>
            </a:r>
            <a:r>
              <a:rPr lang="ru-RU" sz="2800" dirty="0"/>
              <a:t>в глубине реализации</a:t>
            </a:r>
          </a:p>
          <a:p>
            <a:pPr marL="457200" lvl="1" indent="-457200" hangingPunct="1">
              <a:lnSpc>
                <a:spcPts val="4000"/>
              </a:lnSpc>
            </a:pPr>
            <a:r>
              <a:rPr lang="ru-RU" sz="2800" dirty="0"/>
              <a:t>Интерфейсы – репозитории 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255722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Repository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57407-77EC-2244-91B0-7ED6E8B4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3" y="2002523"/>
            <a:ext cx="7799770" cy="85747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245DF-0B69-07E4-BE0A-C0B88C0C6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04"/>
          <a:stretch/>
        </p:blipFill>
        <p:spPr>
          <a:xfrm>
            <a:off x="8146718" y="2002522"/>
            <a:ext cx="10251641" cy="85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1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84487" y="658985"/>
            <a:ext cx="16158491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Repository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B30E1E-997F-6D04-60DE-7E850C55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0" y="2691030"/>
            <a:ext cx="18095611" cy="50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9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Реализация схемы</a:t>
            </a:r>
          </a:p>
        </p:txBody>
      </p:sp>
      <p:pic>
        <p:nvPicPr>
          <p:cNvPr id="3" name="object 19">
            <a:extLst>
              <a:ext uri="{FF2B5EF4-FFF2-40B4-BE49-F238E27FC236}">
                <a16:creationId xmlns:a16="http://schemas.microsoft.com/office/drawing/2014/main" id="{F31CD55A-BA44-8450-9076-3E486B889A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6657" y="5048423"/>
            <a:ext cx="855669" cy="8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429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58471</TotalTime>
  <Words>292</Words>
  <Application>Microsoft Macintosh PowerPoint</Application>
  <PresentationFormat>Произвольный</PresentationFormat>
  <Paragraphs>54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Wingdings</vt:lpstr>
      <vt:lpstr>TINKOFFSANS-MEDIUM</vt:lpstr>
      <vt:lpstr>Arial</vt:lpstr>
      <vt:lpstr>Tinkoff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 такие одни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658</cp:revision>
  <dcterms:modified xsi:type="dcterms:W3CDTF">2024-03-08T12:18:55Z</dcterms:modified>
</cp:coreProperties>
</file>